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57" r:id="rId4"/>
    <p:sldId id="258" r:id="rId5"/>
    <p:sldId id="259" r:id="rId6"/>
    <p:sldId id="260"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1AED49BB-0295-45F0-A35A-468FC8F93CEA}" type="datetimeFigureOut">
              <a:rPr lang="en-US" smtClean="0"/>
              <a:t>3/29/2020</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11" name="Slide Number Placeholder 10"/>
          <p:cNvSpPr>
            <a:spLocks noGrp="1"/>
          </p:cNvSpPr>
          <p:nvPr>
            <p:ph type="sldNum" sz="quarter" idx="12"/>
          </p:nvPr>
        </p:nvSpPr>
        <p:spPr/>
        <p:txBody>
          <a:bodyPr/>
          <a:lstStyle>
            <a:extLst/>
          </a:lstStyle>
          <a:p>
            <a:fld id="{63D19AAC-84A1-435C-81C0-2B1C4820F078}"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AED49BB-0295-45F0-A35A-468FC8F93CEA}" type="datetimeFigureOut">
              <a:rPr lang="en-US" smtClean="0"/>
              <a:t>3/29/2020</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63D19AAC-84A1-435C-81C0-2B1C4820F078}"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AED49BB-0295-45F0-A35A-468FC8F93CEA}" type="datetimeFigureOut">
              <a:rPr lang="en-US" smtClean="0"/>
              <a:t>3/29/2020</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63D19AAC-84A1-435C-81C0-2B1C4820F078}"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AED49BB-0295-45F0-A35A-468FC8F93CEA}" type="datetimeFigureOut">
              <a:rPr lang="en-US" smtClean="0"/>
              <a:t>3/29/2020</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63D19AAC-84A1-435C-81C0-2B1C4820F078}"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AED49BB-0295-45F0-A35A-468FC8F93CEA}" type="datetimeFigureOut">
              <a:rPr lang="en-US" smtClean="0"/>
              <a:t>3/29/2020</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63D19AAC-84A1-435C-81C0-2B1C4820F078}"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AED49BB-0295-45F0-A35A-468FC8F93CEA}" type="datetimeFigureOut">
              <a:rPr lang="en-US" smtClean="0"/>
              <a:t>3/29/2020</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63D19AAC-84A1-435C-81C0-2B1C4820F078}"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AED49BB-0295-45F0-A35A-468FC8F93CEA}" type="datetimeFigureOut">
              <a:rPr lang="en-US" smtClean="0"/>
              <a:t>3/29/2020</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63D19AAC-84A1-435C-81C0-2B1C4820F078}"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AED49BB-0295-45F0-A35A-468FC8F93CEA}" type="datetimeFigureOut">
              <a:rPr lang="en-US" smtClean="0"/>
              <a:t>3/29/2020</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63D19AAC-84A1-435C-81C0-2B1C4820F078}"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AED49BB-0295-45F0-A35A-468FC8F93CEA}" type="datetimeFigureOut">
              <a:rPr lang="en-US" smtClean="0"/>
              <a:t>3/29/2020</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63D19AAC-84A1-435C-81C0-2B1C4820F078}" type="slidenum">
              <a:rPr lang="en-GB" smtClean="0"/>
              <a:t>‹#›</a:t>
            </a:fld>
            <a:endParaRPr lang="en-GB"/>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AED49BB-0295-45F0-A35A-468FC8F93CEA}" type="datetimeFigureOut">
              <a:rPr lang="en-US" smtClean="0"/>
              <a:t>3/29/2020</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63D19AAC-84A1-435C-81C0-2B1C4820F078}"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AED49BB-0295-45F0-A35A-468FC8F93CEA}" type="datetimeFigureOut">
              <a:rPr lang="en-US" smtClean="0"/>
              <a:t>3/29/2020</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63D19AAC-84A1-435C-81C0-2B1C4820F078}"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AED49BB-0295-45F0-A35A-468FC8F93CEA}" type="datetimeFigureOut">
              <a:rPr lang="en-US" smtClean="0"/>
              <a:t>3/29/2020</a:t>
            </a:fld>
            <a:endParaRPr lang="en-GB"/>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GB"/>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63D19AAC-84A1-435C-81C0-2B1C4820F078}"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376" y="571480"/>
            <a:ext cx="7772400" cy="1357322"/>
          </a:xfrm>
        </p:spPr>
        <p:txBody>
          <a:bodyPr>
            <a:normAutofit/>
          </a:bodyPr>
          <a:lstStyle/>
          <a:p>
            <a:pPr algn="ctr"/>
            <a:r>
              <a:rPr lang="en-GB" sz="3600" dirty="0" smtClean="0">
                <a:latin typeface="Times New Roman" pitchFamily="18" charset="0"/>
                <a:cs typeface="Times New Roman" pitchFamily="18" charset="0"/>
              </a:rPr>
              <a:t>Marginal Costing</a:t>
            </a:r>
            <a:endParaRPr lang="en-GB" sz="3600" dirty="0">
              <a:latin typeface="Times New Roman" pitchFamily="18" charset="0"/>
              <a:cs typeface="Times New Roman" pitchFamily="18" charset="0"/>
            </a:endParaRPr>
          </a:p>
        </p:txBody>
      </p:sp>
      <p:sp>
        <p:nvSpPr>
          <p:cNvPr id="3" name="Subtitle 2"/>
          <p:cNvSpPr>
            <a:spLocks noGrp="1"/>
          </p:cNvSpPr>
          <p:nvPr>
            <p:ph type="subTitle" idx="1"/>
          </p:nvPr>
        </p:nvSpPr>
        <p:spPr>
          <a:xfrm>
            <a:off x="722376" y="2143116"/>
            <a:ext cx="7772400" cy="3857652"/>
          </a:xfrm>
        </p:spPr>
        <p:txBody>
          <a:bodyPr>
            <a:normAutofit/>
          </a:bodyPr>
          <a:lstStyle/>
          <a:p>
            <a:pPr algn="just"/>
            <a:r>
              <a:rPr lang="en-GB" sz="3200" dirty="0" smtClean="0">
                <a:solidFill>
                  <a:schemeClr val="tx1"/>
                </a:solidFill>
                <a:latin typeface="Times New Roman" pitchFamily="18" charset="0"/>
                <a:cs typeface="Times New Roman" pitchFamily="18" charset="0"/>
              </a:rPr>
              <a:t>Subject:  Cost Accounting</a:t>
            </a:r>
          </a:p>
          <a:p>
            <a:pPr algn="just"/>
            <a:r>
              <a:rPr lang="en-GB" sz="3200" dirty="0" smtClean="0">
                <a:solidFill>
                  <a:schemeClr val="tx1"/>
                </a:solidFill>
                <a:latin typeface="Times New Roman" pitchFamily="18" charset="0"/>
                <a:cs typeface="Times New Roman" pitchFamily="18" charset="0"/>
              </a:rPr>
              <a:t>Class:      B Com VI Semester</a:t>
            </a:r>
            <a:endParaRPr lang="en-GB" sz="3200"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376" y="571480"/>
            <a:ext cx="7772400" cy="1357322"/>
          </a:xfrm>
        </p:spPr>
        <p:txBody>
          <a:bodyPr>
            <a:normAutofit/>
          </a:bodyPr>
          <a:lstStyle/>
          <a:p>
            <a:pPr algn="ctr"/>
            <a:r>
              <a:rPr lang="en-GB" sz="3600" dirty="0" smtClean="0">
                <a:latin typeface="Times New Roman" pitchFamily="18" charset="0"/>
                <a:cs typeface="Times New Roman" pitchFamily="18" charset="0"/>
              </a:rPr>
              <a:t>Marginal Costing</a:t>
            </a:r>
            <a:endParaRPr lang="en-GB" sz="3600" dirty="0">
              <a:latin typeface="Times New Roman" pitchFamily="18" charset="0"/>
              <a:cs typeface="Times New Roman" pitchFamily="18" charset="0"/>
            </a:endParaRPr>
          </a:p>
        </p:txBody>
      </p:sp>
      <p:sp>
        <p:nvSpPr>
          <p:cNvPr id="3" name="Subtitle 2"/>
          <p:cNvSpPr>
            <a:spLocks noGrp="1"/>
          </p:cNvSpPr>
          <p:nvPr>
            <p:ph type="subTitle" idx="1"/>
          </p:nvPr>
        </p:nvSpPr>
        <p:spPr>
          <a:xfrm>
            <a:off x="722376" y="2143116"/>
            <a:ext cx="7772400" cy="3857652"/>
          </a:xfrm>
        </p:spPr>
        <p:txBody>
          <a:bodyPr>
            <a:normAutofit/>
          </a:bodyPr>
          <a:lstStyle/>
          <a:p>
            <a:pPr algn="just"/>
            <a:r>
              <a:rPr lang="en-GB" sz="3200" dirty="0" smtClean="0">
                <a:solidFill>
                  <a:schemeClr val="tx1"/>
                </a:solidFill>
                <a:latin typeface="Times New Roman" pitchFamily="18" charset="0"/>
                <a:cs typeface="Times New Roman" pitchFamily="18" charset="0"/>
              </a:rPr>
              <a:t>Marginal Costing is a specific technique of cost analysis in which cost </a:t>
            </a:r>
            <a:r>
              <a:rPr lang="en-GB" sz="3200" dirty="0" err="1" smtClean="0">
                <a:solidFill>
                  <a:schemeClr val="tx1"/>
                </a:solidFill>
                <a:latin typeface="Times New Roman" pitchFamily="18" charset="0"/>
                <a:cs typeface="Times New Roman" pitchFamily="18" charset="0"/>
              </a:rPr>
              <a:t>informations</a:t>
            </a:r>
            <a:r>
              <a:rPr lang="en-GB" sz="3200" dirty="0" smtClean="0">
                <a:solidFill>
                  <a:schemeClr val="tx1"/>
                </a:solidFill>
                <a:latin typeface="Times New Roman" pitchFamily="18" charset="0"/>
                <a:cs typeface="Times New Roman" pitchFamily="18" charset="0"/>
              </a:rPr>
              <a:t> are presented in such a manner so that it may help the management in cost control and various managerial decisions. </a:t>
            </a:r>
          </a:p>
          <a:p>
            <a:pPr algn="just"/>
            <a:endParaRPr lang="en-GB" sz="3200" dirty="0">
              <a:solidFill>
                <a:schemeClr val="tx1"/>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376" y="571480"/>
            <a:ext cx="7772400" cy="1357322"/>
          </a:xfrm>
        </p:spPr>
        <p:txBody>
          <a:bodyPr>
            <a:normAutofit/>
          </a:bodyPr>
          <a:lstStyle/>
          <a:p>
            <a:pPr algn="ctr"/>
            <a:r>
              <a:rPr lang="en-GB" sz="3600" dirty="0" smtClean="0">
                <a:latin typeface="Times New Roman" pitchFamily="18" charset="0"/>
                <a:cs typeface="Times New Roman" pitchFamily="18" charset="0"/>
              </a:rPr>
              <a:t>Concept of Marginal Cost</a:t>
            </a:r>
            <a:endParaRPr lang="en-GB" sz="3600" dirty="0">
              <a:latin typeface="Times New Roman" pitchFamily="18" charset="0"/>
              <a:cs typeface="Times New Roman" pitchFamily="18" charset="0"/>
            </a:endParaRPr>
          </a:p>
        </p:txBody>
      </p:sp>
      <p:sp>
        <p:nvSpPr>
          <p:cNvPr id="3" name="Subtitle 2"/>
          <p:cNvSpPr>
            <a:spLocks noGrp="1"/>
          </p:cNvSpPr>
          <p:nvPr>
            <p:ph type="subTitle" idx="1"/>
          </p:nvPr>
        </p:nvSpPr>
        <p:spPr>
          <a:xfrm>
            <a:off x="722376" y="2143116"/>
            <a:ext cx="7772400" cy="3857652"/>
          </a:xfrm>
        </p:spPr>
        <p:txBody>
          <a:bodyPr>
            <a:normAutofit/>
          </a:bodyPr>
          <a:lstStyle/>
          <a:p>
            <a:pPr algn="just"/>
            <a:r>
              <a:rPr lang="en-GB" sz="3200" dirty="0" smtClean="0">
                <a:solidFill>
                  <a:schemeClr val="tx1"/>
                </a:solidFill>
                <a:latin typeface="Times New Roman" pitchFamily="18" charset="0"/>
                <a:cs typeface="Times New Roman" pitchFamily="18" charset="0"/>
              </a:rPr>
              <a:t>According to ICMA London, “Marginal cost is the amount at any given volume of output by which aggregate cost are changed if the volume of output is increased or decreased by one unit.”</a:t>
            </a:r>
          </a:p>
          <a:p>
            <a:pPr algn="just"/>
            <a:endParaRPr lang="en-GB" sz="3200" dirty="0">
              <a:solidFill>
                <a:schemeClr val="tx1"/>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376" y="571480"/>
            <a:ext cx="7772400" cy="928694"/>
          </a:xfrm>
        </p:spPr>
        <p:txBody>
          <a:bodyPr>
            <a:normAutofit/>
          </a:bodyPr>
          <a:lstStyle/>
          <a:p>
            <a:pPr algn="ctr"/>
            <a:r>
              <a:rPr lang="en-GB" sz="3600" dirty="0" smtClean="0">
                <a:latin typeface="Times New Roman" pitchFamily="18" charset="0"/>
                <a:cs typeface="Times New Roman" pitchFamily="18" charset="0"/>
              </a:rPr>
              <a:t>Some Important Points</a:t>
            </a:r>
            <a:endParaRPr lang="en-GB" sz="3600" dirty="0">
              <a:latin typeface="Times New Roman" pitchFamily="18" charset="0"/>
              <a:cs typeface="Times New Roman" pitchFamily="18" charset="0"/>
            </a:endParaRPr>
          </a:p>
        </p:txBody>
      </p:sp>
      <p:sp>
        <p:nvSpPr>
          <p:cNvPr id="3" name="Subtitle 2"/>
          <p:cNvSpPr>
            <a:spLocks noGrp="1"/>
          </p:cNvSpPr>
          <p:nvPr>
            <p:ph type="subTitle" idx="1"/>
          </p:nvPr>
        </p:nvSpPr>
        <p:spPr>
          <a:xfrm>
            <a:off x="722376" y="1785926"/>
            <a:ext cx="7772400" cy="4214842"/>
          </a:xfrm>
        </p:spPr>
        <p:txBody>
          <a:bodyPr>
            <a:normAutofit lnSpcReduction="10000"/>
          </a:bodyPr>
          <a:lstStyle/>
          <a:p>
            <a:pPr algn="just">
              <a:buFont typeface="Wingdings" pitchFamily="2" charset="2"/>
              <a:buChar char="Ø"/>
            </a:pPr>
            <a:r>
              <a:rPr lang="en-GB" sz="3200" dirty="0" smtClean="0">
                <a:solidFill>
                  <a:schemeClr val="tx1"/>
                </a:solidFill>
                <a:latin typeface="Times New Roman" pitchFamily="18" charset="0"/>
                <a:cs typeface="Times New Roman" pitchFamily="18" charset="0"/>
              </a:rPr>
              <a:t>In this technique, total cost is divided into fixed and variable components.</a:t>
            </a:r>
          </a:p>
          <a:p>
            <a:pPr algn="just">
              <a:buFont typeface="Wingdings" pitchFamily="2" charset="2"/>
              <a:buChar char="Ø"/>
            </a:pPr>
            <a:r>
              <a:rPr lang="en-GB" sz="3200" dirty="0" smtClean="0">
                <a:solidFill>
                  <a:schemeClr val="tx1"/>
                </a:solidFill>
                <a:latin typeface="Times New Roman" pitchFamily="18" charset="0"/>
                <a:cs typeface="Times New Roman" pitchFamily="18" charset="0"/>
              </a:rPr>
              <a:t>Fixed expenses remain constant in aggregate amount and do not vary with the increase or decrease in production </a:t>
            </a:r>
            <a:r>
              <a:rPr lang="en-GB" sz="3200" dirty="0" err="1" smtClean="0">
                <a:solidFill>
                  <a:schemeClr val="tx1"/>
                </a:solidFill>
                <a:latin typeface="Times New Roman" pitchFamily="18" charset="0"/>
                <a:cs typeface="Times New Roman" pitchFamily="18" charset="0"/>
              </a:rPr>
              <a:t>upto</a:t>
            </a:r>
            <a:r>
              <a:rPr lang="en-GB" sz="3200" dirty="0" smtClean="0">
                <a:solidFill>
                  <a:schemeClr val="tx1"/>
                </a:solidFill>
                <a:latin typeface="Times New Roman" pitchFamily="18" charset="0"/>
                <a:cs typeface="Times New Roman" pitchFamily="18" charset="0"/>
              </a:rPr>
              <a:t> a particular level of output. On the other hand, variable expenses increase or decrease in proportion to increase or decrease in output and remain constant per unit of output.</a:t>
            </a:r>
            <a:endParaRPr lang="en-GB" sz="3200" dirty="0">
              <a:solidFill>
                <a:schemeClr val="tx1"/>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376" y="571480"/>
            <a:ext cx="7772400" cy="928694"/>
          </a:xfrm>
        </p:spPr>
        <p:txBody>
          <a:bodyPr>
            <a:normAutofit/>
          </a:bodyPr>
          <a:lstStyle/>
          <a:p>
            <a:pPr algn="ctr"/>
            <a:r>
              <a:rPr lang="en-GB" sz="3600" dirty="0" smtClean="0">
                <a:latin typeface="Times New Roman" pitchFamily="18" charset="0"/>
                <a:cs typeface="Times New Roman" pitchFamily="18" charset="0"/>
              </a:rPr>
              <a:t>Some Important Points</a:t>
            </a:r>
            <a:endParaRPr lang="en-GB" sz="3600" dirty="0">
              <a:latin typeface="Times New Roman" pitchFamily="18" charset="0"/>
              <a:cs typeface="Times New Roman" pitchFamily="18" charset="0"/>
            </a:endParaRPr>
          </a:p>
        </p:txBody>
      </p:sp>
      <p:sp>
        <p:nvSpPr>
          <p:cNvPr id="3" name="Subtitle 2"/>
          <p:cNvSpPr>
            <a:spLocks noGrp="1"/>
          </p:cNvSpPr>
          <p:nvPr>
            <p:ph type="subTitle" idx="1"/>
          </p:nvPr>
        </p:nvSpPr>
        <p:spPr>
          <a:xfrm>
            <a:off x="722376" y="1785926"/>
            <a:ext cx="7772400" cy="4214842"/>
          </a:xfrm>
        </p:spPr>
        <p:txBody>
          <a:bodyPr>
            <a:normAutofit fontScale="92500" lnSpcReduction="10000"/>
          </a:bodyPr>
          <a:lstStyle/>
          <a:p>
            <a:pPr algn="just">
              <a:buFont typeface="Wingdings" pitchFamily="2" charset="2"/>
              <a:buChar char="Ø"/>
            </a:pPr>
            <a:r>
              <a:rPr lang="en-GB" sz="3200" dirty="0" smtClean="0">
                <a:solidFill>
                  <a:schemeClr val="tx1"/>
                </a:solidFill>
                <a:latin typeface="Times New Roman" pitchFamily="18" charset="0"/>
                <a:cs typeface="Times New Roman" pitchFamily="18" charset="0"/>
              </a:rPr>
              <a:t>Fixed expenses lead to different costs per unit at different levels of production. it means, fixed cost decreases per unit with the increase in production and increases per unit with the decrease in production. </a:t>
            </a:r>
          </a:p>
          <a:p>
            <a:pPr algn="just">
              <a:buFont typeface="Wingdings" pitchFamily="2" charset="2"/>
              <a:buChar char="Ø"/>
            </a:pPr>
            <a:r>
              <a:rPr lang="en-GB" sz="3200" dirty="0" smtClean="0">
                <a:solidFill>
                  <a:schemeClr val="tx1"/>
                </a:solidFill>
                <a:latin typeface="Times New Roman" pitchFamily="18" charset="0"/>
                <a:cs typeface="Times New Roman" pitchFamily="18" charset="0"/>
              </a:rPr>
              <a:t>Marginal cost is used in two meanings. According to first meaning marginal cost refers to variable cost. Variable cost consists of direct materials, direct labour, variable direct expenses and all variable overheads.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376" y="571480"/>
            <a:ext cx="7772400" cy="928694"/>
          </a:xfrm>
        </p:spPr>
        <p:txBody>
          <a:bodyPr>
            <a:normAutofit/>
          </a:bodyPr>
          <a:lstStyle/>
          <a:p>
            <a:pPr algn="ctr"/>
            <a:r>
              <a:rPr lang="en-GB" sz="3600" dirty="0" smtClean="0">
                <a:latin typeface="Times New Roman" pitchFamily="18" charset="0"/>
                <a:cs typeface="Times New Roman" pitchFamily="18" charset="0"/>
              </a:rPr>
              <a:t>Some Important Points</a:t>
            </a:r>
            <a:endParaRPr lang="en-GB" sz="3600" dirty="0">
              <a:latin typeface="Times New Roman" pitchFamily="18" charset="0"/>
              <a:cs typeface="Times New Roman" pitchFamily="18" charset="0"/>
            </a:endParaRPr>
          </a:p>
        </p:txBody>
      </p:sp>
      <p:sp>
        <p:nvSpPr>
          <p:cNvPr id="3" name="Subtitle 2"/>
          <p:cNvSpPr>
            <a:spLocks noGrp="1"/>
          </p:cNvSpPr>
          <p:nvPr>
            <p:ph type="subTitle" idx="1"/>
          </p:nvPr>
        </p:nvSpPr>
        <p:spPr>
          <a:xfrm>
            <a:off x="500034" y="1785926"/>
            <a:ext cx="8143932" cy="4214842"/>
          </a:xfrm>
        </p:spPr>
        <p:txBody>
          <a:bodyPr>
            <a:normAutofit lnSpcReduction="10000"/>
          </a:bodyPr>
          <a:lstStyle/>
          <a:p>
            <a:pPr algn="just">
              <a:buFont typeface="Wingdings" pitchFamily="2" charset="2"/>
              <a:buChar char="Ø"/>
            </a:pPr>
            <a:r>
              <a:rPr lang="en-GB" sz="3200" dirty="0" smtClean="0">
                <a:solidFill>
                  <a:schemeClr val="tx1"/>
                </a:solidFill>
                <a:latin typeface="Times New Roman" pitchFamily="18" charset="0"/>
                <a:cs typeface="Times New Roman" pitchFamily="18" charset="0"/>
              </a:rPr>
              <a:t>Marginal Cost = Prime Cost + All Variable 			     Overheads</a:t>
            </a:r>
          </a:p>
          <a:p>
            <a:pPr algn="just">
              <a:buFont typeface="Wingdings" pitchFamily="2" charset="2"/>
              <a:buChar char="Ø"/>
            </a:pPr>
            <a:r>
              <a:rPr lang="en-GB" sz="3200" dirty="0" smtClean="0">
                <a:solidFill>
                  <a:schemeClr val="tx1"/>
                </a:solidFill>
                <a:latin typeface="Times New Roman" pitchFamily="18" charset="0"/>
                <a:cs typeface="Times New Roman" pitchFamily="18" charset="0"/>
              </a:rPr>
              <a:t>Marginal Cost </a:t>
            </a:r>
            <a:r>
              <a:rPr lang="en-GB" sz="3200" dirty="0" smtClean="0">
                <a:solidFill>
                  <a:schemeClr val="tx1"/>
                </a:solidFill>
                <a:latin typeface="Times New Roman" pitchFamily="18" charset="0"/>
                <a:cs typeface="Times New Roman" pitchFamily="18" charset="0"/>
              </a:rPr>
              <a:t> =  Direct Material + Direct 				     Labour + Direct Expenses</a:t>
            </a:r>
          </a:p>
          <a:p>
            <a:pPr algn="just">
              <a:buFont typeface="Wingdings" pitchFamily="2" charset="2"/>
              <a:buChar char="Ø"/>
            </a:pPr>
            <a:r>
              <a:rPr lang="en-GB" sz="3200" dirty="0" smtClean="0">
                <a:solidFill>
                  <a:schemeClr val="tx1"/>
                </a:solidFill>
                <a:latin typeface="Times New Roman" pitchFamily="18" charset="0"/>
                <a:cs typeface="Times New Roman" pitchFamily="18" charset="0"/>
              </a:rPr>
              <a:t>Marginal Cost =  Total Cost – All Fixed 				    Overheads </a:t>
            </a:r>
          </a:p>
          <a:p>
            <a:pPr algn="just">
              <a:buFont typeface="Wingdings" pitchFamily="2" charset="2"/>
              <a:buChar char="Ø"/>
            </a:pPr>
            <a:r>
              <a:rPr lang="en-GB" sz="3200" dirty="0" smtClean="0">
                <a:solidFill>
                  <a:schemeClr val="tx1"/>
                </a:solidFill>
                <a:latin typeface="Times New Roman" pitchFamily="18" charset="0"/>
                <a:cs typeface="Times New Roman" pitchFamily="18" charset="0"/>
              </a:rPr>
              <a:t>Marginal Cost= Total Cost-(Fixed Works Expenses + Fixed Office Expenses+ Fixed Selling &amp; Distribution Expenses)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376" y="571480"/>
            <a:ext cx="7772400" cy="928694"/>
          </a:xfrm>
        </p:spPr>
        <p:txBody>
          <a:bodyPr>
            <a:normAutofit fontScale="90000"/>
          </a:bodyPr>
          <a:lstStyle/>
          <a:p>
            <a:pPr algn="ctr"/>
            <a:r>
              <a:rPr lang="en-GB" sz="3600" dirty="0" smtClean="0">
                <a:latin typeface="Times New Roman" pitchFamily="18" charset="0"/>
                <a:cs typeface="Times New Roman" pitchFamily="18" charset="0"/>
              </a:rPr>
              <a:t>Basic Characteristics of Marginal Costing</a:t>
            </a:r>
            <a:endParaRPr lang="en-GB" sz="3600" dirty="0">
              <a:latin typeface="Times New Roman" pitchFamily="18" charset="0"/>
              <a:cs typeface="Times New Roman" pitchFamily="18" charset="0"/>
            </a:endParaRPr>
          </a:p>
        </p:txBody>
      </p:sp>
      <p:sp>
        <p:nvSpPr>
          <p:cNvPr id="3" name="Subtitle 2"/>
          <p:cNvSpPr>
            <a:spLocks noGrp="1"/>
          </p:cNvSpPr>
          <p:nvPr>
            <p:ph type="subTitle" idx="1"/>
          </p:nvPr>
        </p:nvSpPr>
        <p:spPr>
          <a:xfrm>
            <a:off x="500034" y="1785926"/>
            <a:ext cx="8143932" cy="4214842"/>
          </a:xfrm>
        </p:spPr>
        <p:txBody>
          <a:bodyPr>
            <a:normAutofit fontScale="77500" lnSpcReduction="20000"/>
          </a:bodyPr>
          <a:lstStyle/>
          <a:p>
            <a:pPr algn="just">
              <a:buFont typeface="Wingdings" pitchFamily="2" charset="2"/>
              <a:buChar char="Ø"/>
            </a:pPr>
            <a:r>
              <a:rPr lang="en-GB" sz="3200" dirty="0" smtClean="0">
                <a:solidFill>
                  <a:schemeClr val="tx1"/>
                </a:solidFill>
                <a:latin typeface="Times New Roman" pitchFamily="18" charset="0"/>
                <a:cs typeface="Times New Roman" pitchFamily="18" charset="0"/>
              </a:rPr>
              <a:t>It is a technique of Cost Analysis and Presentation which helps management in taking various management decision.</a:t>
            </a:r>
          </a:p>
          <a:p>
            <a:pPr algn="just">
              <a:buFont typeface="Wingdings" pitchFamily="2" charset="2"/>
              <a:buChar char="Ø"/>
            </a:pPr>
            <a:r>
              <a:rPr lang="en-GB" sz="3200" dirty="0" smtClean="0">
                <a:solidFill>
                  <a:schemeClr val="tx1"/>
                </a:solidFill>
                <a:latin typeface="Times New Roman" pitchFamily="18" charset="0"/>
                <a:cs typeface="Times New Roman" pitchFamily="18" charset="0"/>
              </a:rPr>
              <a:t>The stocks of finished goods and work-in-progress are valued at Marginal costs.</a:t>
            </a:r>
          </a:p>
          <a:p>
            <a:pPr algn="just">
              <a:buFont typeface="Wingdings" pitchFamily="2" charset="2"/>
              <a:buChar char="Ø"/>
            </a:pPr>
            <a:r>
              <a:rPr lang="en-GB" sz="3200" dirty="0" smtClean="0">
                <a:solidFill>
                  <a:schemeClr val="tx1"/>
                </a:solidFill>
                <a:latin typeface="Times New Roman" pitchFamily="18" charset="0"/>
                <a:cs typeface="Times New Roman" pitchFamily="18" charset="0"/>
              </a:rPr>
              <a:t>Fixed cost is treated as period cost, whereas variable cost is regarded as a cost of product.</a:t>
            </a:r>
          </a:p>
          <a:p>
            <a:pPr algn="just">
              <a:buFont typeface="Wingdings" pitchFamily="2" charset="2"/>
              <a:buChar char="Ø"/>
            </a:pPr>
            <a:r>
              <a:rPr lang="en-GB" sz="3200" dirty="0" smtClean="0">
                <a:solidFill>
                  <a:schemeClr val="tx1"/>
                </a:solidFill>
                <a:latin typeface="Times New Roman" pitchFamily="18" charset="0"/>
                <a:cs typeface="Times New Roman" pitchFamily="18" charset="0"/>
              </a:rPr>
              <a:t>All elements of cost are classified into Fixed and Variable.</a:t>
            </a:r>
          </a:p>
          <a:p>
            <a:pPr algn="just">
              <a:buFont typeface="Wingdings" pitchFamily="2" charset="2"/>
              <a:buChar char="Ø"/>
            </a:pPr>
            <a:r>
              <a:rPr lang="en-GB" sz="3200" dirty="0" smtClean="0">
                <a:solidFill>
                  <a:schemeClr val="tx1"/>
                </a:solidFill>
                <a:latin typeface="Times New Roman" pitchFamily="18" charset="0"/>
                <a:cs typeface="Times New Roman" pitchFamily="18" charset="0"/>
              </a:rPr>
              <a:t> Selling price is determined on the basis of marginal cost plus contribution.</a:t>
            </a:r>
          </a:p>
          <a:p>
            <a:pPr algn="just">
              <a:buFont typeface="Wingdings" pitchFamily="2" charset="2"/>
              <a:buChar char="Ø"/>
            </a:pPr>
            <a:r>
              <a:rPr lang="en-GB" sz="3200" dirty="0" smtClean="0">
                <a:solidFill>
                  <a:schemeClr val="tx1"/>
                </a:solidFill>
                <a:latin typeface="Times New Roman" pitchFamily="18" charset="0"/>
                <a:cs typeface="Times New Roman" pitchFamily="18" charset="0"/>
              </a:rPr>
              <a:t> In Marginal Costing, only variable costs are charged to production cost.</a:t>
            </a:r>
          </a:p>
          <a:p>
            <a:pPr algn="just">
              <a:buFont typeface="Wingdings" pitchFamily="2" charset="2"/>
              <a:buChar char="Ø"/>
            </a:pPr>
            <a:r>
              <a:rPr lang="en-GB" sz="3200" dirty="0" smtClean="0">
                <a:solidFill>
                  <a:schemeClr val="tx1"/>
                </a:solidFill>
                <a:latin typeface="Times New Roman" pitchFamily="18" charset="0"/>
                <a:cs typeface="Times New Roman" pitchFamily="18" charset="0"/>
              </a:rPr>
              <a:t>Break-even Analysis is an integral part of Marginal Costing.</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47</TotalTime>
  <Words>348</Words>
  <Application>Microsoft Office PowerPoint</Application>
  <PresentationFormat>On-screen Show (4:3)</PresentationFormat>
  <Paragraphs>26</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Aspect</vt:lpstr>
      <vt:lpstr>Marginal Costing</vt:lpstr>
      <vt:lpstr>Marginal Costing</vt:lpstr>
      <vt:lpstr>Concept of Marginal Cost</vt:lpstr>
      <vt:lpstr>Some Important Points</vt:lpstr>
      <vt:lpstr>Some Important Points</vt:lpstr>
      <vt:lpstr>Some Important Points</vt:lpstr>
      <vt:lpstr>Basic Characteristics of Marginal Costing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Marginal Costing</dc:title>
  <dc:creator>test</dc:creator>
  <cp:lastModifiedBy>test</cp:lastModifiedBy>
  <cp:revision>17</cp:revision>
  <dcterms:created xsi:type="dcterms:W3CDTF">2020-03-29T15:45:04Z</dcterms:created>
  <dcterms:modified xsi:type="dcterms:W3CDTF">2020-03-29T16:33:02Z</dcterms:modified>
</cp:coreProperties>
</file>